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77" r:id="rId3"/>
    <p:sldId id="281" r:id="rId4"/>
    <p:sldId id="275" r:id="rId5"/>
    <p:sldId id="283" r:id="rId6"/>
    <p:sldId id="271" r:id="rId7"/>
    <p:sldId id="279" r:id="rId8"/>
    <p:sldId id="282" r:id="rId9"/>
    <p:sldId id="284" r:id="rId10"/>
    <p:sldId id="26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Якби вибори до міської ради відбулись наступної неділі, за кого б ви проголосували?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Електоральна підтримка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Блок Петра Порошенка «Солідарність»</c:v>
                </c:pt>
                <c:pt idx="1">
                  <c:v>Об’єднання "Самопоміч"</c:v>
                </c:pt>
                <c:pt idx="2">
                  <c:v>ВО "Батьківщина" </c:v>
                </c:pt>
                <c:pt idx="3">
                  <c:v>Партія "Опозиційний блок"</c:v>
                </c:pt>
                <c:pt idx="4">
                  <c:v>Партія "Правий сектор" </c:v>
                </c:pt>
                <c:pt idx="5">
                  <c:v>Радикальна партія О. Ляшка </c:v>
                </c:pt>
                <c:pt idx="6">
                  <c:v>Партія "Громадянська позиція" </c:v>
                </c:pt>
                <c:pt idx="7">
                  <c:v>Партія "Народний фронт" </c:v>
                </c:pt>
                <c:pt idx="8">
                  <c:v>ВО "Свобода" </c:v>
                </c:pt>
                <c:pt idx="9">
                  <c:v>Партія «Рідне місто» </c:v>
                </c:pt>
                <c:pt idx="10">
                  <c:v>Комуністична партія України </c:v>
                </c:pt>
                <c:pt idx="11">
                  <c:v>Політична партія "УДАР Віталія Кличка"</c:v>
                </c:pt>
                <c:pt idx="12">
                  <c:v>інші партії 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0.218</c:v>
                </c:pt>
                <c:pt idx="1">
                  <c:v>0.154</c:v>
                </c:pt>
                <c:pt idx="2">
                  <c:v>0.14899999999999999</c:v>
                </c:pt>
                <c:pt idx="3">
                  <c:v>0.111</c:v>
                </c:pt>
                <c:pt idx="4">
                  <c:v>7.9000000000000001E-2</c:v>
                </c:pt>
                <c:pt idx="5">
                  <c:v>7.5999999999999998E-2</c:v>
                </c:pt>
                <c:pt idx="6">
                  <c:v>4.7E-2</c:v>
                </c:pt>
                <c:pt idx="7">
                  <c:v>4.3999999999999997E-2</c:v>
                </c:pt>
                <c:pt idx="8">
                  <c:v>3.9E-2</c:v>
                </c:pt>
                <c:pt idx="9">
                  <c:v>3.5999999999999997E-2</c:v>
                </c:pt>
                <c:pt idx="10">
                  <c:v>1.9E-2</c:v>
                </c:pt>
                <c:pt idx="11">
                  <c:v>1.2999999999999999E-2</c:v>
                </c:pt>
                <c:pt idx="12">
                  <c:v>1.4999999999999999E-2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3086448"/>
        <c:axId val="252563128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2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2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2">
                        <a:shade val="9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Лист1!$A$2:$A$14</c15:sqref>
                        </c15:formulaRef>
                      </c:ext>
                    </c:extLst>
                    <c:strCache>
                      <c:ptCount val="13"/>
                      <c:pt idx="0">
                        <c:v>Блок Петра Порошенка «Солідарність»</c:v>
                      </c:pt>
                      <c:pt idx="1">
                        <c:v>Об’єднання "Самопоміч"</c:v>
                      </c:pt>
                      <c:pt idx="2">
                        <c:v>ВО "Батьківщина" </c:v>
                      </c:pt>
                      <c:pt idx="3">
                        <c:v>Партія "Опозиційний блок"</c:v>
                      </c:pt>
                      <c:pt idx="4">
                        <c:v>Партія "Правий сектор" </c:v>
                      </c:pt>
                      <c:pt idx="5">
                        <c:v>Радикальна партія О. Ляшка </c:v>
                      </c:pt>
                      <c:pt idx="6">
                        <c:v>Партія "Громадянська позиція" </c:v>
                      </c:pt>
                      <c:pt idx="7">
                        <c:v>Партія "Народний фронт" </c:v>
                      </c:pt>
                      <c:pt idx="8">
                        <c:v>ВО "Свобода" </c:v>
                      </c:pt>
                      <c:pt idx="9">
                        <c:v>Партія «Рідне місто» </c:v>
                      </c:pt>
                      <c:pt idx="10">
                        <c:v>Комуністична партія України </c:v>
                      </c:pt>
                      <c:pt idx="11">
                        <c:v>Політична партія "УДАР Віталія Кличка"</c:v>
                      </c:pt>
                      <c:pt idx="12">
                        <c:v>інші партії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Лист1!$C$2:$C$14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3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3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shade val="9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Лист1!$A$2:$A$14</c15:sqref>
                        </c15:formulaRef>
                      </c:ext>
                    </c:extLst>
                    <c:strCache>
                      <c:ptCount val="13"/>
                      <c:pt idx="0">
                        <c:v>Блок Петра Порошенка «Солідарність»</c:v>
                      </c:pt>
                      <c:pt idx="1">
                        <c:v>Об’єднання "Самопоміч"</c:v>
                      </c:pt>
                      <c:pt idx="2">
                        <c:v>ВО "Батьківщина" </c:v>
                      </c:pt>
                      <c:pt idx="3">
                        <c:v>Партія "Опозиційний блок"</c:v>
                      </c:pt>
                      <c:pt idx="4">
                        <c:v>Партія "Правий сектор" </c:v>
                      </c:pt>
                      <c:pt idx="5">
                        <c:v>Радикальна партія О. Ляшка </c:v>
                      </c:pt>
                      <c:pt idx="6">
                        <c:v>Партія "Громадянська позиція" </c:v>
                      </c:pt>
                      <c:pt idx="7">
                        <c:v>Партія "Народний фронт" </c:v>
                      </c:pt>
                      <c:pt idx="8">
                        <c:v>ВО "Свобода" </c:v>
                      </c:pt>
                      <c:pt idx="9">
                        <c:v>Партія «Рідне місто» </c:v>
                      </c:pt>
                      <c:pt idx="10">
                        <c:v>Комуністична партія України </c:v>
                      </c:pt>
                      <c:pt idx="11">
                        <c:v>Політична партія "УДАР Віталія Кличка"</c:v>
                      </c:pt>
                      <c:pt idx="12">
                        <c:v>інші партії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Лист1!$D$2:$D$14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val>
              </c15:ser>
            </c15:filteredBarSeries>
          </c:ext>
        </c:extLst>
      </c:bar3DChart>
      <c:catAx>
        <c:axId val="25308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2563128"/>
        <c:crosses val="autoZero"/>
        <c:auto val="1"/>
        <c:lblAlgn val="ctr"/>
        <c:lblOffset val="100"/>
        <c:noMultiLvlLbl val="0"/>
      </c:catAx>
      <c:valAx>
        <c:axId val="25256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08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Лист1!$A$2:$A$14</c15:sqref>
                  </c15:fullRef>
                </c:ext>
              </c:extLst>
              <c:f>Лист1!$A$2:$A$7</c:f>
              <c:strCache>
                <c:ptCount val="6"/>
                <c:pt idx="0">
                  <c:v>Блок Петра Порошенка «Солідарність»</c:v>
                </c:pt>
                <c:pt idx="1">
                  <c:v>Об’єднання "Самопоміч"</c:v>
                </c:pt>
                <c:pt idx="2">
                  <c:v>ВО "Батьківщина" </c:v>
                </c:pt>
                <c:pt idx="3">
                  <c:v>Партія "Опозиційний блок" </c:v>
                </c:pt>
                <c:pt idx="4">
                  <c:v>Партія "Правий сектор" </c:v>
                </c:pt>
                <c:pt idx="5">
                  <c:v>Радикальна партія О. Ляшка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Лист1!$B$2:$B$14</c15:sqref>
                  </c15:fullRef>
                </c:ext>
              </c:extLst>
              <c:f>Лист1!$B$2:$B$7</c:f>
              <c:numCache>
                <c:formatCode>0.00%</c:formatCode>
                <c:ptCount val="6"/>
                <c:pt idx="0">
                  <c:v>0.218</c:v>
                </c:pt>
                <c:pt idx="1">
                  <c:v>0.154</c:v>
                </c:pt>
                <c:pt idx="2">
                  <c:v>0.14899999999999999</c:v>
                </c:pt>
                <c:pt idx="3">
                  <c:v>0.111</c:v>
                </c:pt>
                <c:pt idx="4">
                  <c:v>7.9000000000000001E-2</c:v>
                </c:pt>
                <c:pt idx="5">
                  <c:v>7.5999999999999998E-2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52794352"/>
        <c:axId val="253387856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Лист1!$A$2:$A$14</c15:sqref>
                        </c15:fullRef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6"/>
                      <c:pt idx="0">
                        <c:v>Блок Петра Порошенка «Солідарність»</c:v>
                      </c:pt>
                      <c:pt idx="1">
                        <c:v>Об’єднання "Самопоміч"</c:v>
                      </c:pt>
                      <c:pt idx="2">
                        <c:v>ВО "Батьківщина" </c:v>
                      </c:pt>
                      <c:pt idx="3">
                        <c:v>Партія "Опозиційний блок" </c:v>
                      </c:pt>
                      <c:pt idx="4">
                        <c:v>Партія "Правий сектор" </c:v>
                      </c:pt>
                      <c:pt idx="5">
                        <c:v>Радикальна партія О. Ляшка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Лист1!$C$2:$C$14</c15:sqref>
                        </c15:fullRef>
                        <c15:formulaRef>
                          <c15:sqref>Лист1!$C$2:$C$7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Лист1!$A$2:$A$14</c15:sqref>
                        </c15:fullRef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6"/>
                      <c:pt idx="0">
                        <c:v>Блок Петра Порошенка «Солідарність»</c:v>
                      </c:pt>
                      <c:pt idx="1">
                        <c:v>Об’єднання "Самопоміч"</c:v>
                      </c:pt>
                      <c:pt idx="2">
                        <c:v>ВО "Батьківщина" </c:v>
                      </c:pt>
                      <c:pt idx="3">
                        <c:v>Партія "Опозиційний блок" </c:v>
                      </c:pt>
                      <c:pt idx="4">
                        <c:v>Партія "Правий сектор" </c:v>
                      </c:pt>
                      <c:pt idx="5">
                        <c:v>Радикальна партія О. Ляшка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Лист1!$D$2:$D$14</c15:sqref>
                        </c15:fullRef>
                        <c15:formulaRef>
                          <c15:sqref>Лист1!$D$2:$D$7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3DChart>
      <c:catAx>
        <c:axId val="25279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87856"/>
        <c:crosses val="autoZero"/>
        <c:auto val="1"/>
        <c:lblAlgn val="ctr"/>
        <c:lblOffset val="100"/>
        <c:noMultiLvlLbl val="0"/>
      </c:catAx>
      <c:valAx>
        <c:axId val="25338785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279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Лист1!$A$2:$A$14</c15:sqref>
                  </c15:fullRef>
                </c:ext>
              </c:extLst>
              <c:f>Лист1!$A$2:$A$8</c:f>
              <c:strCache>
                <c:ptCount val="7"/>
                <c:pt idx="0">
                  <c:v>Блок Петра Порошенка «Солідарність»</c:v>
                </c:pt>
                <c:pt idx="1">
                  <c:v>Об’єднання "Самопоміч"</c:v>
                </c:pt>
                <c:pt idx="2">
                  <c:v>ВО "Батьківщина" </c:v>
                </c:pt>
                <c:pt idx="3">
                  <c:v>Партія "Опозиційний блок" </c:v>
                </c:pt>
                <c:pt idx="4">
                  <c:v>Партія "Правий сектор" </c:v>
                </c:pt>
                <c:pt idx="5">
                  <c:v>Радикальна партія О. Ляшка </c:v>
                </c:pt>
                <c:pt idx="6">
                  <c:v>Партія "Народний фронт"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Лист1!$B$2:$B$14</c15:sqref>
                  </c15:fullRef>
                </c:ext>
              </c:extLst>
              <c:f>Лист1!$B$2:$B$8</c:f>
              <c:numCache>
                <c:formatCode>0.00%</c:formatCode>
                <c:ptCount val="7"/>
                <c:pt idx="0">
                  <c:v>0.218</c:v>
                </c:pt>
                <c:pt idx="1">
                  <c:v>0.154</c:v>
                </c:pt>
                <c:pt idx="2">
                  <c:v>0.14899999999999999</c:v>
                </c:pt>
                <c:pt idx="3">
                  <c:v>0.111</c:v>
                </c:pt>
                <c:pt idx="4">
                  <c:v>7.9000000000000001E-2</c:v>
                </c:pt>
                <c:pt idx="5">
                  <c:v>7.5999999999999998E-2</c:v>
                </c:pt>
                <c:pt idx="6">
                  <c:v>4.3999999999999997E-2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Результати партії на виборах 2014р.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Лист1!$A$2:$A$14</c15:sqref>
                  </c15:fullRef>
                </c:ext>
              </c:extLst>
              <c:f>Лист1!$A$2:$A$8</c:f>
              <c:strCache>
                <c:ptCount val="7"/>
                <c:pt idx="0">
                  <c:v>Блок Петра Порошенка «Солідарність»</c:v>
                </c:pt>
                <c:pt idx="1">
                  <c:v>Об’єднання "Самопоміч"</c:v>
                </c:pt>
                <c:pt idx="2">
                  <c:v>ВО "Батьківщина" </c:v>
                </c:pt>
                <c:pt idx="3">
                  <c:v>Партія "Опозиційний блок" </c:v>
                </c:pt>
                <c:pt idx="4">
                  <c:v>Партія "Правий сектор" </c:v>
                </c:pt>
                <c:pt idx="5">
                  <c:v>Радикальна партія О. Ляшка </c:v>
                </c:pt>
                <c:pt idx="6">
                  <c:v>Партія "Народний фронт"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Лист1!$C$2:$C$14</c15:sqref>
                  </c15:fullRef>
                </c:ext>
              </c:extLst>
              <c:f>Лист1!$C$2:$C$8</c:f>
              <c:numCache>
                <c:formatCode>0.00%</c:formatCode>
                <c:ptCount val="7"/>
                <c:pt idx="0">
                  <c:v>0.218</c:v>
                </c:pt>
                <c:pt idx="1">
                  <c:v>0.114</c:v>
                </c:pt>
                <c:pt idx="2">
                  <c:v>6.9000000000000006E-2</c:v>
                </c:pt>
                <c:pt idx="3" formatCode="0%">
                  <c:v>7.0000000000000007E-2</c:v>
                </c:pt>
                <c:pt idx="4">
                  <c:v>1.6E-2</c:v>
                </c:pt>
                <c:pt idx="5">
                  <c:v>7.0999999999999994E-2</c:v>
                </c:pt>
                <c:pt idx="6">
                  <c:v>0.221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53389032"/>
        <c:axId val="253386288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Лист1!$A$2:$A$14</c15:sqref>
                        </c15:fullRef>
                        <c15:formulaRef>
                          <c15:sqref>Лист1!$A$2:$A$8</c15:sqref>
                        </c15:formulaRef>
                      </c:ext>
                    </c:extLst>
                    <c:strCache>
                      <c:ptCount val="7"/>
                      <c:pt idx="0">
                        <c:v>Блок Петра Порошенка «Солідарність»</c:v>
                      </c:pt>
                      <c:pt idx="1">
                        <c:v>Об’єднання "Самопоміч"</c:v>
                      </c:pt>
                      <c:pt idx="2">
                        <c:v>ВО "Батьківщина" </c:v>
                      </c:pt>
                      <c:pt idx="3">
                        <c:v>Партія "Опозиційний блок" </c:v>
                      </c:pt>
                      <c:pt idx="4">
                        <c:v>Партія "Правий сектор" </c:v>
                      </c:pt>
                      <c:pt idx="5">
                        <c:v>Радикальна партія О. Ляшка </c:v>
                      </c:pt>
                      <c:pt idx="6">
                        <c:v>Партія "Народний фронт"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Лист1!$D$2:$D$14</c15:sqref>
                        </c15:fullRef>
                        <c15:formulaRef>
                          <c15:sqref>Лист1!$D$2:$D$8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</c:ext>
        </c:extLst>
      </c:bar3DChart>
      <c:catAx>
        <c:axId val="25338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86288"/>
        <c:crosses val="autoZero"/>
        <c:auto val="1"/>
        <c:lblAlgn val="ctr"/>
        <c:lblOffset val="100"/>
        <c:noMultiLvlLbl val="0"/>
      </c:catAx>
      <c:valAx>
        <c:axId val="25338628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8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Якби вибори </a:t>
            </a:r>
            <a:r>
              <a:rPr lang="uk-UA" dirty="0" smtClean="0"/>
              <a:t>міського голови </a:t>
            </a:r>
            <a:r>
              <a:rPr lang="uk-UA" dirty="0"/>
              <a:t>відбулись наступної неділі, за кого б ви проголосували?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Андрій Табалов</c:v>
                </c:pt>
                <c:pt idx="1">
                  <c:v>Олександр Дануца </c:v>
                </c:pt>
                <c:pt idx="2">
                  <c:v>Максим Березкін </c:v>
                </c:pt>
                <c:pt idx="3">
                  <c:v>Артем Стрижаков </c:v>
                </c:pt>
                <c:pt idx="4">
                  <c:v>Павло Топчій </c:v>
                </c:pt>
                <c:pt idx="5">
                  <c:v>Іван Марковський </c:v>
                </c:pt>
                <c:pt idx="6">
                  <c:v>Лариса Онул </c:v>
                </c:pt>
                <c:pt idx="7">
                  <c:v>Володимир Пузаков </c:v>
                </c:pt>
                <c:pt idx="8">
                  <c:v>Артем Погребнюк </c:v>
                </c:pt>
                <c:pt idx="9">
                  <c:v>Олександр Саінсус </c:v>
                </c:pt>
                <c:pt idx="10">
                  <c:v>Олександр Цертій </c:v>
                </c:pt>
                <c:pt idx="11">
                  <c:v>Рафаель Санасарян </c:v>
                </c:pt>
                <c:pt idx="12">
                  <c:v>інші кандидати 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0.217</c:v>
                </c:pt>
                <c:pt idx="1">
                  <c:v>0.17299999999999999</c:v>
                </c:pt>
                <c:pt idx="2">
                  <c:v>0.14199999999999999</c:v>
                </c:pt>
                <c:pt idx="3">
                  <c:v>9.5000000000000001E-2</c:v>
                </c:pt>
                <c:pt idx="4">
                  <c:v>7.9000000000000001E-2</c:v>
                </c:pt>
                <c:pt idx="5">
                  <c:v>6.8000000000000005E-2</c:v>
                </c:pt>
                <c:pt idx="6">
                  <c:v>5.7000000000000002E-2</c:v>
                </c:pt>
                <c:pt idx="7">
                  <c:v>4.1000000000000002E-2</c:v>
                </c:pt>
                <c:pt idx="8">
                  <c:v>3.3000000000000002E-2</c:v>
                </c:pt>
                <c:pt idx="9">
                  <c:v>3.2000000000000001E-2</c:v>
                </c:pt>
                <c:pt idx="10">
                  <c:v>2.9000000000000001E-2</c:v>
                </c:pt>
                <c:pt idx="11">
                  <c:v>1.0999999999999999E-2</c:v>
                </c:pt>
                <c:pt idx="12">
                  <c:v>2.3E-2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3387072"/>
        <c:axId val="253395336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2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2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2">
                        <a:shade val="9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Лист1!$A$2:$A$14</c15:sqref>
                        </c15:formulaRef>
                      </c:ext>
                    </c:extLst>
                    <c:strCache>
                      <c:ptCount val="13"/>
                      <c:pt idx="0">
                        <c:v>Андрій Табалов</c:v>
                      </c:pt>
                      <c:pt idx="1">
                        <c:v>Олександр Дануца </c:v>
                      </c:pt>
                      <c:pt idx="2">
                        <c:v>Максим Березкін </c:v>
                      </c:pt>
                      <c:pt idx="3">
                        <c:v>Артем Стрижаков </c:v>
                      </c:pt>
                      <c:pt idx="4">
                        <c:v>Павло Топчій </c:v>
                      </c:pt>
                      <c:pt idx="5">
                        <c:v>Іван Марковський </c:v>
                      </c:pt>
                      <c:pt idx="6">
                        <c:v>Лариса Онул </c:v>
                      </c:pt>
                      <c:pt idx="7">
                        <c:v>Володимир Пузаков </c:v>
                      </c:pt>
                      <c:pt idx="8">
                        <c:v>Артем Погребнюк </c:v>
                      </c:pt>
                      <c:pt idx="9">
                        <c:v>Олександр Саінсус </c:v>
                      </c:pt>
                      <c:pt idx="10">
                        <c:v>Олександр Цертій </c:v>
                      </c:pt>
                      <c:pt idx="11">
                        <c:v>Рафаель Санасарян </c:v>
                      </c:pt>
                      <c:pt idx="12">
                        <c:v>інші кандидати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Лист1!$C$2:$C$14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3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3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shade val="9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Лист1!$A$2:$A$14</c15:sqref>
                        </c15:formulaRef>
                      </c:ext>
                    </c:extLst>
                    <c:strCache>
                      <c:ptCount val="13"/>
                      <c:pt idx="0">
                        <c:v>Андрій Табалов</c:v>
                      </c:pt>
                      <c:pt idx="1">
                        <c:v>Олександр Дануца </c:v>
                      </c:pt>
                      <c:pt idx="2">
                        <c:v>Максим Березкін </c:v>
                      </c:pt>
                      <c:pt idx="3">
                        <c:v>Артем Стрижаков </c:v>
                      </c:pt>
                      <c:pt idx="4">
                        <c:v>Павло Топчій </c:v>
                      </c:pt>
                      <c:pt idx="5">
                        <c:v>Іван Марковський </c:v>
                      </c:pt>
                      <c:pt idx="6">
                        <c:v>Лариса Онул </c:v>
                      </c:pt>
                      <c:pt idx="7">
                        <c:v>Володимир Пузаков </c:v>
                      </c:pt>
                      <c:pt idx="8">
                        <c:v>Артем Погребнюк </c:v>
                      </c:pt>
                      <c:pt idx="9">
                        <c:v>Олександр Саінсус </c:v>
                      </c:pt>
                      <c:pt idx="10">
                        <c:v>Олександр Цертій </c:v>
                      </c:pt>
                      <c:pt idx="11">
                        <c:v>Рафаель Санасарян </c:v>
                      </c:pt>
                      <c:pt idx="12">
                        <c:v>інші кандидати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Лист1!$D$2:$D$14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val>
              </c15:ser>
            </c15:filteredBarSeries>
          </c:ext>
        </c:extLst>
      </c:bar3DChart>
      <c:catAx>
        <c:axId val="2533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95336"/>
        <c:crosses val="autoZero"/>
        <c:auto val="1"/>
        <c:lblAlgn val="ctr"/>
        <c:lblOffset val="100"/>
        <c:noMultiLvlLbl val="0"/>
      </c:catAx>
      <c:valAx>
        <c:axId val="25339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8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Лист1!$A$2:$A$14</c15:sqref>
                  </c15:fullRef>
                </c:ext>
              </c:extLst>
              <c:f>Лист1!$A$2:$A$7</c:f>
              <c:strCache>
                <c:ptCount val="6"/>
                <c:pt idx="0">
                  <c:v>Андрій Табалов</c:v>
                </c:pt>
                <c:pt idx="1">
                  <c:v>Олександр Дануца </c:v>
                </c:pt>
                <c:pt idx="2">
                  <c:v>Максим Березкін </c:v>
                </c:pt>
                <c:pt idx="3">
                  <c:v>Артем Стрижаков </c:v>
                </c:pt>
                <c:pt idx="4">
                  <c:v>Павло Топчій </c:v>
                </c:pt>
                <c:pt idx="5">
                  <c:v>Іван Марковський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Лист1!$B$2:$B$14</c15:sqref>
                  </c15:fullRef>
                </c:ext>
              </c:extLst>
              <c:f>Лист1!$B$2:$B$7</c:f>
              <c:numCache>
                <c:formatCode>0.00%</c:formatCode>
                <c:ptCount val="6"/>
                <c:pt idx="0">
                  <c:v>0.217</c:v>
                </c:pt>
                <c:pt idx="1">
                  <c:v>0.17299999999999999</c:v>
                </c:pt>
                <c:pt idx="2">
                  <c:v>0.14199999999999999</c:v>
                </c:pt>
                <c:pt idx="3">
                  <c:v>9.5000000000000001E-2</c:v>
                </c:pt>
                <c:pt idx="4">
                  <c:v>7.9000000000000001E-2</c:v>
                </c:pt>
                <c:pt idx="5">
                  <c:v>6.8000000000000005E-2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53396120"/>
        <c:axId val="253391024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Лист1!$A$2:$A$14</c15:sqref>
                        </c15:fullRef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6"/>
                      <c:pt idx="0">
                        <c:v>Андрій Табалов</c:v>
                      </c:pt>
                      <c:pt idx="1">
                        <c:v>Олександр Дануца </c:v>
                      </c:pt>
                      <c:pt idx="2">
                        <c:v>Максим Березкін </c:v>
                      </c:pt>
                      <c:pt idx="3">
                        <c:v>Артем Стрижаков </c:v>
                      </c:pt>
                      <c:pt idx="4">
                        <c:v>Павло Топчій </c:v>
                      </c:pt>
                      <c:pt idx="5">
                        <c:v>Іван Марковський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Лист1!$C$2:$C$14</c15:sqref>
                        </c15:fullRef>
                        <c15:formulaRef>
                          <c15:sqref>Лист1!$C$2:$C$7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Лист1!$A$2:$A$14</c15:sqref>
                        </c15:fullRef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6"/>
                      <c:pt idx="0">
                        <c:v>Андрій Табалов</c:v>
                      </c:pt>
                      <c:pt idx="1">
                        <c:v>Олександр Дануца </c:v>
                      </c:pt>
                      <c:pt idx="2">
                        <c:v>Максим Березкін </c:v>
                      </c:pt>
                      <c:pt idx="3">
                        <c:v>Артем Стрижаков </c:v>
                      </c:pt>
                      <c:pt idx="4">
                        <c:v>Павло Топчій </c:v>
                      </c:pt>
                      <c:pt idx="5">
                        <c:v>Іван Марковський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Лист1!$D$2:$D$14</c15:sqref>
                        </c15:fullRef>
                        <c15:formulaRef>
                          <c15:sqref>Лист1!$D$2:$D$7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3DChart>
      <c:catAx>
        <c:axId val="25339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91024"/>
        <c:crosses val="autoZero"/>
        <c:auto val="1"/>
        <c:lblAlgn val="ctr"/>
        <c:lblOffset val="100"/>
        <c:noMultiLvlLbl val="0"/>
      </c:catAx>
      <c:valAx>
        <c:axId val="25339102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9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Якби </a:t>
            </a:r>
            <a:r>
              <a:rPr lang="uk-UA" dirty="0" smtClean="0"/>
              <a:t>референдум</a:t>
            </a:r>
            <a:r>
              <a:rPr lang="uk-UA" baseline="0" dirty="0" smtClean="0"/>
              <a:t> щодо перейменування </a:t>
            </a:r>
            <a:r>
              <a:rPr lang="uk-UA" dirty="0" smtClean="0"/>
              <a:t> міста відбувся </a:t>
            </a:r>
            <a:r>
              <a:rPr lang="uk-UA" dirty="0"/>
              <a:t>наступної неділі, за </a:t>
            </a:r>
            <a:r>
              <a:rPr lang="uk-UA" dirty="0" smtClean="0"/>
              <a:t>який варіант ви би </a:t>
            </a:r>
            <a:r>
              <a:rPr lang="uk-UA" dirty="0"/>
              <a:t>проголосували?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9"/>
                <c:pt idx="0">
                  <c:v>Єлисаветград</c:v>
                </c:pt>
                <c:pt idx="1">
                  <c:v>Златопіль</c:v>
                </c:pt>
                <c:pt idx="2">
                  <c:v>Інгульськ </c:v>
                </c:pt>
                <c:pt idx="3">
                  <c:v>Ексампей</c:v>
                </c:pt>
                <c:pt idx="4">
                  <c:v>Благомир</c:v>
                </c:pt>
                <c:pt idx="5">
                  <c:v>Кропивницький</c:v>
                </c:pt>
                <c:pt idx="6">
                  <c:v>Лелеків</c:v>
                </c:pt>
                <c:pt idx="7">
                  <c:v>Новокозачин</c:v>
                </c:pt>
                <c:pt idx="8">
                  <c:v>Інші 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9"/>
                <c:pt idx="0">
                  <c:v>0.27400000000000002</c:v>
                </c:pt>
                <c:pt idx="1">
                  <c:v>0.252</c:v>
                </c:pt>
                <c:pt idx="2">
                  <c:v>0.16700000000000001</c:v>
                </c:pt>
                <c:pt idx="3" formatCode="0%">
                  <c:v>0.14000000000000001</c:v>
                </c:pt>
                <c:pt idx="4">
                  <c:v>5.5E-2</c:v>
                </c:pt>
                <c:pt idx="5">
                  <c:v>4.9000000000000002E-2</c:v>
                </c:pt>
                <c:pt idx="6">
                  <c:v>3.3000000000000002E-2</c:v>
                </c:pt>
                <c:pt idx="7">
                  <c:v>1.6E-2</c:v>
                </c:pt>
                <c:pt idx="8">
                  <c:v>1.4E-2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3398080"/>
        <c:axId val="253394552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2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2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2">
                        <a:shade val="9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Лист1!$A$2:$A$14</c15:sqref>
                        </c15:formulaRef>
                      </c:ext>
                    </c:extLst>
                    <c:strCache>
                      <c:ptCount val="9"/>
                      <c:pt idx="0">
                        <c:v>Єлисаветград</c:v>
                      </c:pt>
                      <c:pt idx="1">
                        <c:v>Златопіль</c:v>
                      </c:pt>
                      <c:pt idx="2">
                        <c:v>Інгульськ </c:v>
                      </c:pt>
                      <c:pt idx="3">
                        <c:v>Ексампей</c:v>
                      </c:pt>
                      <c:pt idx="4">
                        <c:v>Благомир</c:v>
                      </c:pt>
                      <c:pt idx="5">
                        <c:v>Кропивницький</c:v>
                      </c:pt>
                      <c:pt idx="6">
                        <c:v>Лелеків</c:v>
                      </c:pt>
                      <c:pt idx="7">
                        <c:v>Новокозачин</c:v>
                      </c:pt>
                      <c:pt idx="8">
                        <c:v>Інші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3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3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shade val="9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Лист1!$A$2:$A$14</c15:sqref>
                        </c15:formulaRef>
                      </c:ext>
                    </c:extLst>
                    <c:strCache>
                      <c:ptCount val="9"/>
                      <c:pt idx="0">
                        <c:v>Єлисаветград</c:v>
                      </c:pt>
                      <c:pt idx="1">
                        <c:v>Златопіль</c:v>
                      </c:pt>
                      <c:pt idx="2">
                        <c:v>Інгульськ </c:v>
                      </c:pt>
                      <c:pt idx="3">
                        <c:v>Ексампей</c:v>
                      </c:pt>
                      <c:pt idx="4">
                        <c:v>Благомир</c:v>
                      </c:pt>
                      <c:pt idx="5">
                        <c:v>Кропивницький</c:v>
                      </c:pt>
                      <c:pt idx="6">
                        <c:v>Лелеків</c:v>
                      </c:pt>
                      <c:pt idx="7">
                        <c:v>Новокозачин</c:v>
                      </c:pt>
                      <c:pt idx="8">
                        <c:v>Інші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</c:ext>
        </c:extLst>
      </c:bar3DChart>
      <c:catAx>
        <c:axId val="2533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94552"/>
        <c:crosses val="autoZero"/>
        <c:auto val="1"/>
        <c:lblAlgn val="ctr"/>
        <c:lblOffset val="100"/>
        <c:noMultiLvlLbl val="0"/>
      </c:catAx>
      <c:valAx>
        <c:axId val="25339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9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Оцініть варіанти можливої нової назви міста за</a:t>
            </a:r>
            <a:r>
              <a:rPr lang="uk-UA" baseline="0" dirty="0" smtClean="0"/>
              <a:t> десятибальною шкалою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0"/>
                <c:pt idx="0">
                  <c:v>Ексампей</c:v>
                </c:pt>
                <c:pt idx="1">
                  <c:v>Інгульськ</c:v>
                </c:pt>
                <c:pt idx="2">
                  <c:v>Златопіль</c:v>
                </c:pt>
                <c:pt idx="3">
                  <c:v>Кропивницький</c:v>
                </c:pt>
                <c:pt idx="4">
                  <c:v>Новокозачин</c:v>
                </c:pt>
                <c:pt idx="5">
                  <c:v>Лелеків</c:v>
                </c:pt>
                <c:pt idx="6">
                  <c:v>Єлисаветград</c:v>
                </c:pt>
                <c:pt idx="7">
                  <c:v>Степоград</c:v>
                </c:pt>
                <c:pt idx="8">
                  <c:v>Бугогардівськ</c:v>
                </c:pt>
                <c:pt idx="9">
                  <c:v>Центральноукраїнськ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0"/>
                <c:pt idx="0">
                  <c:v>760</c:v>
                </c:pt>
                <c:pt idx="1">
                  <c:v>745</c:v>
                </c:pt>
                <c:pt idx="2">
                  <c:v>691</c:v>
                </c:pt>
                <c:pt idx="3">
                  <c:v>663</c:v>
                </c:pt>
                <c:pt idx="4">
                  <c:v>596</c:v>
                </c:pt>
                <c:pt idx="5">
                  <c:v>575</c:v>
                </c:pt>
                <c:pt idx="6">
                  <c:v>528</c:v>
                </c:pt>
                <c:pt idx="7">
                  <c:v>451</c:v>
                </c:pt>
                <c:pt idx="8">
                  <c:v>301</c:v>
                </c:pt>
                <c:pt idx="9">
                  <c:v>190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3390632"/>
        <c:axId val="253391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2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2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Лист1!$A$2:$A$14</c15:sqref>
                        </c15:formulaRef>
                      </c:ext>
                    </c:extLst>
                    <c:strCache>
                      <c:ptCount val="10"/>
                      <c:pt idx="0">
                        <c:v>Ексампей</c:v>
                      </c:pt>
                      <c:pt idx="1">
                        <c:v>Інгульськ</c:v>
                      </c:pt>
                      <c:pt idx="2">
                        <c:v>Златопіль</c:v>
                      </c:pt>
                      <c:pt idx="3">
                        <c:v>Кропивницький</c:v>
                      </c:pt>
                      <c:pt idx="4">
                        <c:v>Новокозачин</c:v>
                      </c:pt>
                      <c:pt idx="5">
                        <c:v>Лелеків</c:v>
                      </c:pt>
                      <c:pt idx="6">
                        <c:v>Єлисаветград</c:v>
                      </c:pt>
                      <c:pt idx="7">
                        <c:v>Степоград</c:v>
                      </c:pt>
                      <c:pt idx="8">
                        <c:v>Бугогардівськ</c:v>
                      </c:pt>
                      <c:pt idx="9">
                        <c:v>Центральноукраїнськ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Лист1!$C$2:$C$14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3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3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Лист1!$A$2:$A$14</c15:sqref>
                        </c15:formulaRef>
                      </c:ext>
                    </c:extLst>
                    <c:strCache>
                      <c:ptCount val="10"/>
                      <c:pt idx="0">
                        <c:v>Ексампей</c:v>
                      </c:pt>
                      <c:pt idx="1">
                        <c:v>Інгульськ</c:v>
                      </c:pt>
                      <c:pt idx="2">
                        <c:v>Златопіль</c:v>
                      </c:pt>
                      <c:pt idx="3">
                        <c:v>Кропивницький</c:v>
                      </c:pt>
                      <c:pt idx="4">
                        <c:v>Новокозачин</c:v>
                      </c:pt>
                      <c:pt idx="5">
                        <c:v>Лелеків</c:v>
                      </c:pt>
                      <c:pt idx="6">
                        <c:v>Єлисаветград</c:v>
                      </c:pt>
                      <c:pt idx="7">
                        <c:v>Степоград</c:v>
                      </c:pt>
                      <c:pt idx="8">
                        <c:v>Бугогардівськ</c:v>
                      </c:pt>
                      <c:pt idx="9">
                        <c:v>Центральноукраїнськ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Лист1!$D$2:$D$14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</c15:ser>
            </c15:filteredBarSeries>
          </c:ext>
        </c:extLst>
      </c:barChart>
      <c:catAx>
        <c:axId val="25339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91808"/>
        <c:crosses val="autoZero"/>
        <c:auto val="1"/>
        <c:lblAlgn val="ctr"/>
        <c:lblOffset val="100"/>
        <c:noMultiLvlLbl val="0"/>
      </c:catAx>
      <c:valAx>
        <c:axId val="25339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5339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02.07.2015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02.07.2015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Кіровоградські</a:t>
            </a:r>
            <a:r>
              <a:rPr lang="ru-RU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 рейтинги</a:t>
            </a:r>
            <a:endParaRPr lang="ru-RU" sz="6800" b="1" i="0" baseline="0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1" i="0" baseline="0" dirty="0" err="1" smtClean="0">
                <a:solidFill>
                  <a:srgbClr val="A85229"/>
                </a:solidFill>
              </a:rPr>
              <a:t>Що</a:t>
            </a:r>
            <a:r>
              <a:rPr lang="ru-RU" sz="2000" b="1" i="0" baseline="0" dirty="0" smtClean="0">
                <a:solidFill>
                  <a:srgbClr val="A85229"/>
                </a:solidFill>
              </a:rPr>
              <a:t> </a:t>
            </a:r>
            <a:r>
              <a:rPr lang="ru-RU" sz="2000" b="1" i="0" baseline="0" dirty="0" err="1" smtClean="0">
                <a:solidFill>
                  <a:srgbClr val="A85229"/>
                </a:solidFill>
              </a:rPr>
              <a:t>змінилось</a:t>
            </a:r>
            <a:r>
              <a:rPr lang="ru-RU" sz="2000" b="1" i="0" baseline="0" dirty="0" smtClean="0">
                <a:solidFill>
                  <a:srgbClr val="A85229"/>
                </a:solidFill>
              </a:rPr>
              <a:t> в </a:t>
            </a:r>
            <a:r>
              <a:rPr lang="ru-RU" sz="2000" b="1" i="0" baseline="0" dirty="0" err="1" smtClean="0">
                <a:solidFill>
                  <a:srgbClr val="A85229"/>
                </a:solidFill>
              </a:rPr>
              <a:t>електоральних</a:t>
            </a:r>
            <a:r>
              <a:rPr lang="ru-RU" sz="2000" b="1" i="0" baseline="0" dirty="0" smtClean="0">
                <a:solidFill>
                  <a:srgbClr val="A85229"/>
                </a:solidFill>
              </a:rPr>
              <a:t> настроях з </a:t>
            </a:r>
            <a:r>
              <a:rPr lang="ru-RU" sz="2000" b="1" i="0" baseline="0" dirty="0" err="1" smtClean="0">
                <a:solidFill>
                  <a:srgbClr val="A85229"/>
                </a:solidFill>
              </a:rPr>
              <a:t>парламентських</a:t>
            </a:r>
            <a:r>
              <a:rPr lang="ru-RU" sz="2000" b="1" i="0" baseline="0" dirty="0" smtClean="0">
                <a:solidFill>
                  <a:srgbClr val="A85229"/>
                </a:solidFill>
              </a:rPr>
              <a:t> </a:t>
            </a:r>
            <a:r>
              <a:rPr lang="ru-RU" sz="2000" b="1" i="0" baseline="0" dirty="0" err="1" smtClean="0">
                <a:solidFill>
                  <a:srgbClr val="A85229"/>
                </a:solidFill>
              </a:rPr>
              <a:t>виборів</a:t>
            </a:r>
            <a:r>
              <a:rPr lang="ru-RU" sz="2000" b="1" i="0" baseline="0" dirty="0" smtClean="0">
                <a:solidFill>
                  <a:srgbClr val="A85229"/>
                </a:solidFill>
              </a:rPr>
              <a:t>?</a:t>
            </a:r>
            <a:endParaRPr lang="ru-RU" sz="2000" b="1" i="0" baseline="0" dirty="0">
              <a:solidFill>
                <a:srgbClr val="A852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9147"/>
          <a:stretch>
            <a:fillRect/>
          </a:stretch>
        </p:blipFill>
        <p:spPr>
          <a:xfrm>
            <a:off x="247135" y="1325880"/>
            <a:ext cx="6858000" cy="4206240"/>
          </a:xfr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Асоціація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політичних</a:t>
            </a:r>
            <a:r>
              <a:rPr lang="ru-RU" sz="3200" dirty="0" smtClean="0"/>
              <a:t> наук</a:t>
            </a:r>
            <a:endParaRPr lang="ru-RU" sz="3200" dirty="0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229600" y="4343400"/>
            <a:ext cx="3474720" cy="1188720"/>
          </a:xfrm>
          <a:prstGeom prst="rect">
            <a:avLst/>
          </a:prstGeom>
        </p:spPr>
        <p:txBody>
          <a:bodyPr/>
          <a:lstStyle/>
          <a:p>
            <a:r>
              <a:rPr lang="ru-RU" sz="1800" dirty="0" err="1" smtClean="0"/>
              <a:t>Дякуємо</a:t>
            </a:r>
            <a:r>
              <a:rPr lang="ru-RU" sz="1800" dirty="0" smtClean="0"/>
              <a:t> за </a:t>
            </a:r>
            <a:r>
              <a:rPr lang="ru-RU" sz="1800" dirty="0" err="1" smtClean="0"/>
              <a:t>увагу</a:t>
            </a:r>
            <a:r>
              <a:rPr lang="ru-RU" sz="1800" dirty="0" smtClean="0"/>
              <a:t>!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Асоціація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політичних</a:t>
            </a:r>
            <a:r>
              <a:rPr lang="ru-RU" sz="3200" dirty="0" smtClean="0"/>
              <a:t> наук</a:t>
            </a:r>
            <a:endParaRPr lang="ru-RU" sz="3200" dirty="0"/>
          </a:p>
        </p:txBody>
      </p:sp>
      <p:graphicFrame>
        <p:nvGraphicFramePr>
          <p:cNvPr id="6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432920"/>
              </p:ext>
            </p:extLst>
          </p:nvPr>
        </p:nvGraphicFramePr>
        <p:xfrm>
          <a:off x="790575" y="685800"/>
          <a:ext cx="612616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229600" y="4343400"/>
            <a:ext cx="3474720" cy="1188720"/>
          </a:xfrm>
          <a:prstGeom prst="rect">
            <a:avLst/>
          </a:prstGeom>
        </p:spPr>
        <p:txBody>
          <a:bodyPr/>
          <a:lstStyle/>
          <a:p>
            <a:r>
              <a:rPr lang="ru-RU" sz="1800" dirty="0" err="1" smtClean="0"/>
              <a:t>Електоральна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підтримка</a:t>
            </a:r>
            <a:r>
              <a:rPr lang="ru-RU" sz="1800" dirty="0" smtClean="0"/>
              <a:t> </a:t>
            </a:r>
            <a:r>
              <a:rPr lang="ru-RU" sz="1800" dirty="0" err="1" smtClean="0"/>
              <a:t>осередків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політичних</a:t>
            </a:r>
            <a:r>
              <a:rPr lang="ru-RU" sz="1800" dirty="0"/>
              <a:t> </a:t>
            </a:r>
            <a:r>
              <a:rPr lang="ru-RU" sz="1800" dirty="0" err="1" smtClean="0"/>
              <a:t>партій</a:t>
            </a:r>
            <a:r>
              <a:rPr lang="ru-RU" sz="1800" dirty="0" smtClean="0"/>
              <a:t> у </a:t>
            </a:r>
            <a:r>
              <a:rPr lang="ru-RU" sz="1800" dirty="0" err="1" smtClean="0"/>
              <a:t>Кіровограді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591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Асоціація політичних наук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882802"/>
              </p:ext>
            </p:extLst>
          </p:nvPr>
        </p:nvGraphicFramePr>
        <p:xfrm>
          <a:off x="790575" y="685800"/>
          <a:ext cx="612616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Електоральна підтримка осередків політичних партій у Кіровограді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/>
          <a:lstStyle/>
          <a:p>
            <a:r>
              <a:rPr lang="ru-RU" smtClean="0"/>
              <a:t>Асоціація політичних наук</a:t>
            </a:r>
            <a:endParaRPr lang="ru-RU" dirty="0"/>
          </a:p>
        </p:txBody>
      </p:sp>
      <p:graphicFrame>
        <p:nvGraphicFramePr>
          <p:cNvPr id="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376764"/>
              </p:ext>
            </p:extLst>
          </p:nvPr>
        </p:nvGraphicFramePr>
        <p:xfrm>
          <a:off x="790575" y="685800"/>
          <a:ext cx="612616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/>
          <a:lstStyle/>
          <a:p>
            <a:r>
              <a:rPr lang="ru-RU" smtClean="0"/>
              <a:t>Електоральна підтримка осередків політичних партій у Кіровограді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3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Асоціація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політичних</a:t>
            </a:r>
            <a:r>
              <a:rPr lang="ru-RU" sz="3200" dirty="0" smtClean="0"/>
              <a:t> наук</a:t>
            </a:r>
            <a:endParaRPr lang="ru-RU" sz="3200" dirty="0"/>
          </a:p>
        </p:txBody>
      </p:sp>
      <p:graphicFrame>
        <p:nvGraphicFramePr>
          <p:cNvPr id="7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29795"/>
              </p:ext>
            </p:extLst>
          </p:nvPr>
        </p:nvGraphicFramePr>
        <p:xfrm>
          <a:off x="790575" y="685800"/>
          <a:ext cx="612616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229600" y="4343400"/>
            <a:ext cx="3474720" cy="1188720"/>
          </a:xfrm>
          <a:prstGeom prst="rect">
            <a:avLst/>
          </a:prstGeom>
        </p:spPr>
        <p:txBody>
          <a:bodyPr/>
          <a:lstStyle/>
          <a:p>
            <a:r>
              <a:rPr lang="ru-RU" sz="1800" dirty="0" err="1" smtClean="0"/>
              <a:t>Електоральна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підтримка</a:t>
            </a:r>
            <a:r>
              <a:rPr lang="ru-RU" sz="1800" dirty="0" smtClean="0"/>
              <a:t> </a:t>
            </a:r>
            <a:r>
              <a:rPr lang="ru-RU" sz="1800" dirty="0" err="1" smtClean="0"/>
              <a:t>кандидатів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міські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голови</a:t>
            </a:r>
            <a:r>
              <a:rPr lang="ru-RU" sz="1800" dirty="0" smtClean="0"/>
              <a:t> </a:t>
            </a:r>
            <a:r>
              <a:rPr lang="ru-RU" sz="1800" dirty="0" err="1" smtClean="0"/>
              <a:t>Кіровограда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/>
          <a:lstStyle/>
          <a:p>
            <a:r>
              <a:rPr lang="ru-RU" smtClean="0"/>
              <a:t>Асоціація політичних наук</a:t>
            </a:r>
            <a:endParaRPr lang="ru-RU" dirty="0"/>
          </a:p>
        </p:txBody>
      </p:sp>
      <p:graphicFrame>
        <p:nvGraphicFramePr>
          <p:cNvPr id="9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320312"/>
              </p:ext>
            </p:extLst>
          </p:nvPr>
        </p:nvGraphicFramePr>
        <p:xfrm>
          <a:off x="790575" y="685800"/>
          <a:ext cx="612616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/>
          <a:lstStyle/>
          <a:p>
            <a:r>
              <a:rPr lang="ru-RU" dirty="0" err="1"/>
              <a:t>Електоральна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кандидатів</a:t>
            </a:r>
            <a:r>
              <a:rPr lang="ru-RU" dirty="0"/>
              <a:t> у </a:t>
            </a:r>
            <a:r>
              <a:rPr lang="ru-RU" dirty="0" err="1"/>
              <a:t>міські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Кіровограда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4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Асоціація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політичних</a:t>
            </a:r>
            <a:r>
              <a:rPr lang="ru-RU" sz="3200" dirty="0" smtClean="0"/>
              <a:t> наук</a:t>
            </a:r>
            <a:endParaRPr lang="ru-RU" sz="3200" dirty="0"/>
          </a:p>
        </p:txBody>
      </p:sp>
      <p:graphicFrame>
        <p:nvGraphicFramePr>
          <p:cNvPr id="5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461613"/>
              </p:ext>
            </p:extLst>
          </p:nvPr>
        </p:nvGraphicFramePr>
        <p:xfrm>
          <a:off x="790575" y="685800"/>
          <a:ext cx="612616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229600" y="4343400"/>
            <a:ext cx="3474720" cy="1188720"/>
          </a:xfrm>
          <a:prstGeom prst="rect">
            <a:avLst/>
          </a:prstGeom>
        </p:spPr>
        <p:txBody>
          <a:bodyPr/>
          <a:lstStyle/>
          <a:p>
            <a:r>
              <a:rPr lang="ru-RU" sz="1800" dirty="0" err="1" smtClean="0"/>
              <a:t>Електоральна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підтримка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</a:t>
            </a:r>
            <a:r>
              <a:rPr lang="ru-RU" sz="1800" dirty="0" err="1" smtClean="0"/>
              <a:t>Кіровограда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89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Асоціація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політичних</a:t>
            </a:r>
            <a:r>
              <a:rPr lang="ru-RU" sz="3200" dirty="0" smtClean="0"/>
              <a:t> наук</a:t>
            </a:r>
            <a:endParaRPr lang="ru-RU" sz="3200" dirty="0"/>
          </a:p>
        </p:txBody>
      </p:sp>
      <p:graphicFrame>
        <p:nvGraphicFramePr>
          <p:cNvPr id="5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083727"/>
              </p:ext>
            </p:extLst>
          </p:nvPr>
        </p:nvGraphicFramePr>
        <p:xfrm>
          <a:off x="790575" y="685800"/>
          <a:ext cx="612616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229600" y="4343400"/>
            <a:ext cx="3474720" cy="1188720"/>
          </a:xfrm>
          <a:prstGeom prst="rect">
            <a:avLst/>
          </a:prstGeom>
        </p:spPr>
        <p:txBody>
          <a:bodyPr/>
          <a:lstStyle/>
          <a:p>
            <a:r>
              <a:rPr lang="ru-RU" sz="1800" dirty="0" err="1" smtClean="0"/>
              <a:t>Тенденції</a:t>
            </a:r>
            <a:r>
              <a:rPr lang="ru-RU" sz="1800" dirty="0" smtClean="0"/>
              <a:t> у </a:t>
            </a:r>
            <a:r>
              <a:rPr lang="ru-RU" sz="1800" dirty="0" err="1" smtClean="0"/>
              <a:t>сприйнятті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</a:t>
            </a:r>
            <a:r>
              <a:rPr lang="ru-RU" sz="1800" dirty="0" err="1" smtClean="0"/>
              <a:t>Кіровограда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293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baseline="0" dirty="0" err="1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Методологія</a:t>
            </a:r>
            <a:r>
              <a:rPr lang="ru-RU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: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sz="2000" b="0" i="0" dirty="0" err="1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Аудиторія</a:t>
            </a:r>
            <a:r>
              <a:rPr lang="ru-RU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: </a:t>
            </a:r>
            <a:r>
              <a:rPr lang="ru-RU" sz="2000" b="0" i="0" dirty="0" err="1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постійні</a:t>
            </a:r>
            <a:r>
              <a:rPr lang="ru-RU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 </a:t>
            </a:r>
            <a:r>
              <a:rPr lang="ru-RU" sz="2000" b="0" i="0" dirty="0" err="1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мешканці</a:t>
            </a:r>
            <a:r>
              <a:rPr lang="ru-RU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 </a:t>
            </a:r>
            <a:r>
              <a:rPr lang="ru-RU" sz="2000" b="0" i="0" dirty="0" err="1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Кіровограда</a:t>
            </a:r>
            <a:r>
              <a:rPr lang="ru-RU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 з правом голосу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dirty="0"/>
              <a:t>Вибірка опитування будувалася як стратифікована, багатоступенева, випадкова із квотним відбором респондентів на останньому етапі</a:t>
            </a:r>
            <a:r>
              <a:rPr lang="uk-UA" dirty="0" smtClean="0"/>
              <a:t>. Вибіркова сукупність – 1000 респондентів.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dirty="0" smtClean="0"/>
              <a:t>Особисте формалізоване </a:t>
            </a:r>
            <a:r>
              <a:rPr lang="uk-UA" dirty="0" err="1" smtClean="0"/>
              <a:t>інтерв</a:t>
            </a:r>
            <a:r>
              <a:rPr lang="en-US" dirty="0" smtClean="0"/>
              <a:t>’</a:t>
            </a:r>
            <a:r>
              <a:rPr lang="uk-UA" dirty="0" smtClean="0"/>
              <a:t>ю (</a:t>
            </a:r>
            <a:r>
              <a:rPr lang="en-US" dirty="0" smtClean="0"/>
              <a:t>face to face)</a:t>
            </a:r>
            <a:endParaRPr lang="uk-UA" dirty="0" smtClean="0"/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ru-RU" dirty="0">
                <a:solidFill>
                  <a:srgbClr val="514A40"/>
                </a:solidFill>
              </a:rPr>
              <a:t>Теоретична </a:t>
            </a:r>
            <a:r>
              <a:rPr lang="ru-RU" dirty="0" err="1">
                <a:solidFill>
                  <a:srgbClr val="514A40"/>
                </a:solidFill>
              </a:rPr>
              <a:t>похибка</a:t>
            </a:r>
            <a:r>
              <a:rPr lang="ru-RU" dirty="0">
                <a:solidFill>
                  <a:srgbClr val="514A40"/>
                </a:solidFill>
              </a:rPr>
              <a:t> </a:t>
            </a:r>
            <a:r>
              <a:rPr lang="ru-RU" dirty="0" err="1">
                <a:solidFill>
                  <a:srgbClr val="514A40"/>
                </a:solidFill>
              </a:rPr>
              <a:t>вибірки</a:t>
            </a:r>
            <a:r>
              <a:rPr lang="ru-RU" dirty="0">
                <a:solidFill>
                  <a:srgbClr val="514A40"/>
                </a:solidFill>
              </a:rPr>
              <a:t> (без </a:t>
            </a:r>
            <a:r>
              <a:rPr lang="ru-RU" dirty="0" err="1">
                <a:solidFill>
                  <a:srgbClr val="514A40"/>
                </a:solidFill>
              </a:rPr>
              <a:t>врахування</a:t>
            </a:r>
            <a:r>
              <a:rPr lang="ru-RU" dirty="0">
                <a:solidFill>
                  <a:srgbClr val="514A40"/>
                </a:solidFill>
              </a:rPr>
              <a:t> дизайн-</a:t>
            </a:r>
            <a:r>
              <a:rPr lang="ru-RU" dirty="0" err="1">
                <a:solidFill>
                  <a:srgbClr val="514A40"/>
                </a:solidFill>
              </a:rPr>
              <a:t>ефекту</a:t>
            </a:r>
            <a:r>
              <a:rPr lang="ru-RU" dirty="0">
                <a:solidFill>
                  <a:srgbClr val="514A40"/>
                </a:solidFill>
              </a:rPr>
              <a:t>) не </a:t>
            </a:r>
            <a:r>
              <a:rPr lang="ru-RU" dirty="0" err="1">
                <a:solidFill>
                  <a:srgbClr val="514A40"/>
                </a:solidFill>
              </a:rPr>
              <a:t>перевищує</a:t>
            </a:r>
            <a:r>
              <a:rPr lang="ru-RU" dirty="0">
                <a:solidFill>
                  <a:srgbClr val="514A40"/>
                </a:solidFill>
              </a:rPr>
              <a:t> 2,5% з </a:t>
            </a:r>
            <a:r>
              <a:rPr lang="ru-RU" dirty="0" err="1">
                <a:solidFill>
                  <a:srgbClr val="514A40"/>
                </a:solidFill>
              </a:rPr>
              <a:t>імовірністю</a:t>
            </a:r>
            <a:r>
              <a:rPr lang="ru-RU" dirty="0">
                <a:solidFill>
                  <a:srgbClr val="514A40"/>
                </a:solidFill>
              </a:rPr>
              <a:t> 0,95</a:t>
            </a:r>
            <a:r>
              <a:rPr lang="ru-RU" dirty="0" smtClean="0">
                <a:solidFill>
                  <a:srgbClr val="514A40"/>
                </a:solidFill>
              </a:rPr>
              <a:t>.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ru-RU" sz="2000" b="0" i="0" dirty="0" err="1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Терміни</a:t>
            </a:r>
            <a:r>
              <a:rPr lang="ru-RU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 </a:t>
            </a:r>
            <a:r>
              <a:rPr lang="ru-RU" sz="2000" b="0" i="0" dirty="0" err="1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проведення</a:t>
            </a:r>
            <a:r>
              <a:rPr lang="ru-RU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:  15-25 </a:t>
            </a:r>
            <a:r>
              <a:rPr lang="ru-RU" sz="2000" b="0" i="0" dirty="0" err="1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червня</a:t>
            </a:r>
            <a:r>
              <a:rPr lang="ru-RU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 2015 року.</a:t>
            </a:r>
            <a:endParaRPr lang="en-US" sz="2000" b="0" i="0" dirty="0" smtClean="0">
              <a:solidFill>
                <a:srgbClr val="514A40"/>
              </a:solidFill>
              <a:latin typeface="Cambria"/>
              <a:ea typeface="+mn-ea"/>
              <a:cs typeface="+mn-cs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dirty="0" smtClean="0">
                <a:solidFill>
                  <a:srgbClr val="514A40"/>
                </a:solidFill>
                <a:latin typeface="Cambria"/>
              </a:rPr>
              <a:t>Замовник: «Інститут Стратегічних Ініціатив»</a:t>
            </a:r>
            <a:endParaRPr lang="ru-RU" sz="2000" b="0" i="0" dirty="0">
              <a:solidFill>
                <a:srgbClr val="514A40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красными линиями (широкоэкранный формат)</Template>
  <TotalTime>0</TotalTime>
  <Words>217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Cambria</vt:lpstr>
      <vt:lpstr>Red Line Business 16x9</vt:lpstr>
      <vt:lpstr>Кіровоградські рейтинги</vt:lpstr>
      <vt:lpstr>Асоціація політичних наук</vt:lpstr>
      <vt:lpstr>Асоціація політичних наук</vt:lpstr>
      <vt:lpstr>Асоціація політичних наук</vt:lpstr>
      <vt:lpstr>Асоціація політичних наук</vt:lpstr>
      <vt:lpstr>Асоціація політичних наук</vt:lpstr>
      <vt:lpstr>Асоціація політичних наук</vt:lpstr>
      <vt:lpstr>Асоціація політичних наук</vt:lpstr>
      <vt:lpstr>Методологія:</vt:lpstr>
      <vt:lpstr>Асоціація політичних наук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2015-07-01T16:18:05Z</dcterms:created>
  <dcterms:modified xsi:type="dcterms:W3CDTF">2015-07-02T13:03:10Z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